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9" r:id="rId2"/>
    <p:sldId id="270" r:id="rId3"/>
    <p:sldId id="280" r:id="rId4"/>
    <p:sldId id="281" r:id="rId5"/>
    <p:sldId id="282" r:id="rId6"/>
    <p:sldId id="283" r:id="rId7"/>
    <p:sldId id="295" r:id="rId8"/>
    <p:sldId id="286" r:id="rId9"/>
    <p:sldId id="293" r:id="rId10"/>
    <p:sldId id="289" r:id="rId11"/>
    <p:sldId id="287" r:id="rId12"/>
    <p:sldId id="288" r:id="rId13"/>
    <p:sldId id="285" r:id="rId14"/>
    <p:sldId id="292" r:id="rId15"/>
    <p:sldId id="276" r:id="rId16"/>
    <p:sldId id="296" r:id="rId17"/>
    <p:sldId id="277" r:id="rId18"/>
    <p:sldId id="278" r:id="rId19"/>
    <p:sldId id="279" r:id="rId20"/>
    <p:sldId id="294" r:id="rId21"/>
    <p:sldId id="271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6"/>
    <p:restoredTop sz="90331"/>
  </p:normalViewPr>
  <p:slideViewPr>
    <p:cSldViewPr snapToGrid="0">
      <p:cViewPr varScale="1">
        <p:scale>
          <a:sx n="113" d="100"/>
          <a:sy n="113" d="100"/>
        </p:scale>
        <p:origin x="67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CDBD2-D513-E443-8A70-BE3B6FE3B6D8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B1FFA-8FB6-7C45-860D-C4E464A1A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93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B1FFA-8FB6-7C45-860D-C4E464A1A8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4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B1FFA-8FB6-7C45-860D-C4E464A1A8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4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B1FFA-8FB6-7C45-860D-C4E464A1A8E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7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B1FFA-8FB6-7C45-860D-C4E464A1A8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ATTENTION : to MEAN per capita (</a:t>
            </a:r>
            <a:r>
              <a:rPr lang="en-GB" dirty="0" err="1"/>
              <a:t>ie</a:t>
            </a:r>
            <a:r>
              <a:rPr lang="en-GB" dirty="0"/>
              <a:t>. Median is lower)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B1FFA-8FB6-7C45-860D-C4E464A1A8E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9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B13354-7FAE-B6D0-0270-BD5C68B17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297CB8-7F2B-9AD4-95CB-1AF017CF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635C75-A5D4-F521-7029-30E10732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9B77C3-5AD5-46E2-29F4-D6ED5293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32433A-F156-7E99-BFE0-19B14CF9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615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9EA01-9D18-8FB3-E0BA-B6260212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5CA389-8757-6BF8-9C96-5855141A3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712C7-E858-F13A-430C-9A74B7F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A5B1A2-6290-3C22-F1B3-4C766820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B4169D-3D3C-DBBE-EF18-F7259208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26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0261EC-4CE0-DC7B-DCC6-470FF9B1D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0E737B-B726-C1BD-DE54-712390CF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262B9D-742E-54FF-CFF9-DBCC5395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13A707-5B0A-4A4E-98CF-3C57AB39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9D48D4-0E82-1C3D-A561-9A1DDD22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120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7EA4E-8A5A-3DDB-3189-913FA322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3D7E86-91D8-A5C6-84FE-896463C20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ED81EC-842E-2246-2418-0021726C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3A4250-1943-1BDD-9918-819EFF19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A1F411-0DDA-55B4-1308-AEC22200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679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1F579-D55B-EA05-9AA9-1A046482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CE69CF-B1AC-422B-B5CA-2049B20DB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5EAD1-C01F-D592-EC08-B47DA192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3C3AF5-9891-7673-EF24-6CDF6424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8AC87-DB73-0739-06E2-DED47E06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815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C5733-DFD8-4634-F726-5F969373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91DFD1-F31B-8F26-DBD3-DCD2916D6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7D77C7-E680-3C06-3DFB-5F670471B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FB0676-0364-2E0C-CA44-FF7F5EA3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B20117-293A-F963-4C94-489FEB9A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31D233-BBD9-474B-9D47-030FA286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992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0711C-4099-A246-CD12-20D91E45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47B0D3-3D70-774F-D266-5409F9DE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C077C7-46B3-4AAA-6983-1B4592567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CCD0DA-405E-0087-6C9F-23326500D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111278-523F-F420-BA51-8B2FF4E61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918444-ACBE-98E6-29B1-5138CA63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DCD396-4241-341D-8460-981ED81B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513E9A-C57C-E179-9A3A-E5B97458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514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0B476-AB3A-75D8-DB4C-D85CC2F2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1974E9-C078-8C69-2E1F-83C58910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B20E5E-3894-07AF-2B04-5C8050D0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98BA91-1979-CE5E-8E5E-54B56F0E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524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869DDA-C9A3-835B-7D1D-BC96D09A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D1C7B0-CDB6-51E6-3171-413CE618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29A4B2-DF0C-7B0B-28A6-5F84291B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777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AC3F6-4043-3CA0-B056-E8ADFB19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2EFF87-067B-FDE6-B710-F086DAC47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6161A5-BED0-5EC0-02FC-A06671A90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2C8288-DFCA-DA57-A407-C945E7F9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78E1B6-CF10-3C93-C19C-E7C2EFE8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0092E4-8A83-9495-9150-D56EDEE2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009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57D32-17BE-3889-04B6-9414F655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2FF617-9BFB-A1A4-6B5A-F34B79F0A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FA94FB-E76B-EE28-175B-E149D833F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FAD4DF-10CB-25F1-94C6-3542A299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8C7030-2595-E9C5-0EF6-3733B9F6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4814D4-02ED-D917-D31C-50587558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790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A83AE4-D90A-D1BE-C6A0-2D44DC6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CE5BCC-62F4-EB70-BAC5-B738BA60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592990-3ACD-BB3E-0724-B20AF49B0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D7AE8-0179-C248-8FC8-C9F9C8EEC952}" type="datetimeFigureOut">
              <a:rPr lang="fr-CH" smtClean="0"/>
              <a:t>06.10.25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FEA182-0F4D-EC50-C989-FB1009193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430FB-DA1E-CF85-43F7-046E0D540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52548-4189-6E4A-82DA-4A130106CA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451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258EB802-286D-E61C-2021-0C0F2A07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Journal club 2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6FD8E64-71E8-260F-447F-CD88A8354A8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419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40 minutes to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5-10 minutes to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speak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about and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C13554A-AB5F-D217-86D1-F773AC767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933" y="0"/>
            <a:ext cx="6442447" cy="2366476"/>
          </a:xfrm>
          <a:prstGeom prst="rect">
            <a:avLst/>
          </a:prstGeom>
        </p:spPr>
      </p:pic>
      <p:pic>
        <p:nvPicPr>
          <p:cNvPr id="2" name="Picture 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455D209D-602B-4CD7-0F63-E6B0912C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44" y="2445246"/>
            <a:ext cx="4236156" cy="2046279"/>
          </a:xfrm>
          <a:prstGeom prst="rect">
            <a:avLst/>
          </a:prstGeom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B9CE0862-AD3C-9A01-91A8-0FF2E5A3D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674" y="4628954"/>
            <a:ext cx="6048341" cy="15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7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SPM.2: Regional GHG emissions, and the regional proportion of total cumulative production-based CO2 emissions from 1850–2019">
            <a:extLst>
              <a:ext uri="{FF2B5EF4-FFF2-40B4-BE49-F238E27FC236}">
                <a16:creationId xmlns:a16="http://schemas.microsoft.com/office/drawing/2014/main" id="{3868510B-0FD0-47AA-707B-0AC16645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7" y="367235"/>
            <a:ext cx="4669191" cy="61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7FEBFFBA-778D-4459-031B-B613AC5E2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" y="3429000"/>
            <a:ext cx="6874665" cy="1200465"/>
          </a:xfrm>
          <a:prstGeom prst="rect">
            <a:avLst/>
          </a:prstGeom>
        </p:spPr>
      </p:pic>
      <p:pic>
        <p:nvPicPr>
          <p:cNvPr id="7" name="Picture 6" descr="A close-up of a text&#10;&#10;AI-generated content may be incorrect.">
            <a:extLst>
              <a:ext uri="{FF2B5EF4-FFF2-40B4-BE49-F238E27FC236}">
                <a16:creationId xmlns:a16="http://schemas.microsoft.com/office/drawing/2014/main" id="{AE09D2C3-BBD7-8CAF-0561-0FF5A12D2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8797"/>
            <a:ext cx="6728178" cy="10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579F2B3E-3E24-DBD0-1CB8-F8A257AD6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84" y="666790"/>
            <a:ext cx="6927447" cy="1341121"/>
          </a:xfrm>
        </p:spPr>
      </p:pic>
      <p:pic>
        <p:nvPicPr>
          <p:cNvPr id="7" name="Picture 6" descr="A close-up of a text&#10;&#10;AI-generated content may be incorrect.">
            <a:extLst>
              <a:ext uri="{FF2B5EF4-FFF2-40B4-BE49-F238E27FC236}">
                <a16:creationId xmlns:a16="http://schemas.microsoft.com/office/drawing/2014/main" id="{E4E02A75-97DD-34F5-8C89-14211C287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87" y="2306609"/>
            <a:ext cx="6993765" cy="1836413"/>
          </a:xfrm>
          <a:prstGeom prst="rect">
            <a:avLst/>
          </a:prstGeom>
        </p:spPr>
      </p:pic>
      <p:pic>
        <p:nvPicPr>
          <p:cNvPr id="9" name="Picture 8" descr="A close-up of a text&#10;&#10;AI-generated content may be incorrect.">
            <a:extLst>
              <a:ext uri="{FF2B5EF4-FFF2-40B4-BE49-F238E27FC236}">
                <a16:creationId xmlns:a16="http://schemas.microsoft.com/office/drawing/2014/main" id="{ABE50C96-6EDD-A4ED-4A02-C8BB823FF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5" y="4399296"/>
            <a:ext cx="6967731" cy="1519127"/>
          </a:xfrm>
          <a:prstGeom prst="rect">
            <a:avLst/>
          </a:prstGeom>
        </p:spPr>
      </p:pic>
      <p:pic>
        <p:nvPicPr>
          <p:cNvPr id="10" name="Picture 9" descr="A collage of graphs and charts&#10;&#10;AI-generated content may be incorrect.">
            <a:extLst>
              <a:ext uri="{FF2B5EF4-FFF2-40B4-BE49-F238E27FC236}">
                <a16:creationId xmlns:a16="http://schemas.microsoft.com/office/drawing/2014/main" id="{80CE3B12-F93E-432A-BFFF-246E19D25D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9403" b="56191"/>
          <a:stretch>
            <a:fillRect/>
          </a:stretch>
        </p:blipFill>
        <p:spPr>
          <a:xfrm>
            <a:off x="7046686" y="938648"/>
            <a:ext cx="5026075" cy="49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6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11FC-989E-B639-C0FB-169CB61F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-up of a report&#10;&#10;AI-generated content may be incorrect.">
            <a:extLst>
              <a:ext uri="{FF2B5EF4-FFF2-40B4-BE49-F238E27FC236}">
                <a16:creationId xmlns:a16="http://schemas.microsoft.com/office/drawing/2014/main" id="{76E59503-FCC9-09ED-2B6F-57EDF5F52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61" y="1025612"/>
            <a:ext cx="5880043" cy="4806775"/>
          </a:xfrm>
        </p:spPr>
      </p:pic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5C9FBE65-40D6-FEA2-5D97-A0C114F7D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135" y="349178"/>
            <a:ext cx="5336153" cy="60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5074DD-B63A-8AEC-62D4-D7DD215D2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8796" y="211758"/>
            <a:ext cx="7213871" cy="6434484"/>
          </a:xfrm>
          <a:prstGeom prst="rect">
            <a:avLst/>
          </a:prstGeom>
        </p:spPr>
      </p:pic>
      <p:pic>
        <p:nvPicPr>
          <p:cNvPr id="2" name="Picture 1" descr="A close-up of a text&#10;&#10;AI-generated content may be incorrect.">
            <a:extLst>
              <a:ext uri="{FF2B5EF4-FFF2-40B4-BE49-F238E27FC236}">
                <a16:creationId xmlns:a16="http://schemas.microsoft.com/office/drawing/2014/main" id="{8FB94B75-82B0-F95E-2A1F-FBAE06199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3" y="4770464"/>
            <a:ext cx="5068712" cy="814614"/>
          </a:xfrm>
          <a:prstGeom prst="rect">
            <a:avLst/>
          </a:prstGeom>
        </p:spPr>
      </p:pic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D90D77B9-7553-657F-9E0B-F86BBA08C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02016"/>
            <a:ext cx="5287433" cy="1253968"/>
          </a:xfrm>
          <a:prstGeom prst="rect">
            <a:avLst/>
          </a:prstGeom>
        </p:spPr>
      </p:pic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35AEDAB4-A390-65C5-B5A1-921F8085A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78" y="508682"/>
            <a:ext cx="5074855" cy="152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0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SPM.7: Overview of mitigation options and their estimated ranges of costs and potentials in 2030">
            <a:extLst>
              <a:ext uri="{FF2B5EF4-FFF2-40B4-BE49-F238E27FC236}">
                <a16:creationId xmlns:a16="http://schemas.microsoft.com/office/drawing/2014/main" id="{8AFD8AF9-985D-03DA-E0D8-EE9A99B2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23" y="206592"/>
            <a:ext cx="5764529" cy="64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B8A5D84D-6D2B-E634-C511-9E415CDEB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53" y="2645060"/>
            <a:ext cx="5786615" cy="10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>
            <a:extLst>
              <a:ext uri="{FF2B5EF4-FFF2-40B4-BE49-F238E27FC236}">
                <a16:creationId xmlns:a16="http://schemas.microsoft.com/office/drawing/2014/main" id="{C25D8692-B08B-CB4F-F7B6-00482562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3" y="1751308"/>
            <a:ext cx="10219773" cy="26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5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9836-437F-9C0F-64E8-4634DAC9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23443B69-1CD5-1F58-8F50-14651298E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944" y="1441803"/>
            <a:ext cx="9372112" cy="4351338"/>
          </a:xfrm>
        </p:spPr>
      </p:pic>
    </p:spTree>
    <p:extLst>
      <p:ext uri="{BB962C8B-B14F-4D97-AF65-F5344CB8AC3E}">
        <p14:creationId xmlns:p14="http://schemas.microsoft.com/office/powerpoint/2010/main" val="106368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52A8-3812-619B-A35B-859644AC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-up of a graph&#10;&#10;Description automatically generated">
            <a:extLst>
              <a:ext uri="{FF2B5EF4-FFF2-40B4-BE49-F238E27FC236}">
                <a16:creationId xmlns:a16="http://schemas.microsoft.com/office/drawing/2014/main" id="{294CEEC1-7C7B-7C37-1847-3E37DAE4D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59" y="1027289"/>
            <a:ext cx="10214337" cy="5070652"/>
          </a:xfrm>
        </p:spPr>
      </p:pic>
    </p:spTree>
    <p:extLst>
      <p:ext uri="{BB962C8B-B14F-4D97-AF65-F5344CB8AC3E}">
        <p14:creationId xmlns:p14="http://schemas.microsoft.com/office/powerpoint/2010/main" val="415855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0650-7070-EFBB-D94B-1E7BA8A4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29077663-50A3-19D1-9C57-E988F0358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839" y="293824"/>
            <a:ext cx="8161339" cy="6199051"/>
          </a:xfrm>
        </p:spPr>
      </p:pic>
    </p:spTree>
    <p:extLst>
      <p:ext uri="{BB962C8B-B14F-4D97-AF65-F5344CB8AC3E}">
        <p14:creationId xmlns:p14="http://schemas.microsoft.com/office/powerpoint/2010/main" val="287437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400F-E783-5817-F822-3D4E75C1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hart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DE423C7E-7126-5B2E-5E0F-748C827FF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073" y="641925"/>
            <a:ext cx="6813854" cy="5574150"/>
          </a:xfrm>
        </p:spPr>
      </p:pic>
    </p:spTree>
    <p:extLst>
      <p:ext uri="{BB962C8B-B14F-4D97-AF65-F5344CB8AC3E}">
        <p14:creationId xmlns:p14="http://schemas.microsoft.com/office/powerpoint/2010/main" val="416841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C13554A-AB5F-D217-86D1-F773AC767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228" y="139196"/>
            <a:ext cx="6442447" cy="2366476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0A75D5D-DF74-0F62-DE32-959E8D9E29F5}"/>
              </a:ext>
            </a:extLst>
          </p:cNvPr>
          <p:cNvSpPr txBox="1">
            <a:spLocks/>
          </p:cNvSpPr>
          <p:nvPr/>
        </p:nvSpPr>
        <p:spPr>
          <a:xfrm>
            <a:off x="942135" y="5381790"/>
            <a:ext cx="2603939" cy="50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000" dirty="0"/>
              <a:t>Fig. 3, Fig. 4 (or Extended data Fig.3), Fig. 5 and Fig. 6</a:t>
            </a:r>
            <a:endParaRPr lang="fr-CH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5323FCE-972F-BC5D-BB66-CE420F3275A4}"/>
              </a:ext>
            </a:extLst>
          </p:cNvPr>
          <p:cNvSpPr txBox="1">
            <a:spLocks/>
          </p:cNvSpPr>
          <p:nvPr/>
        </p:nvSpPr>
        <p:spPr>
          <a:xfrm>
            <a:off x="1077602" y="1115294"/>
            <a:ext cx="3350173" cy="130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600" dirty="0"/>
              <a:t>Fig.1, Fig.2, Fig.3, Fig. 4 + ’Policy implications’ </a:t>
            </a:r>
            <a:r>
              <a:rPr lang="fr-CH" sz="1600" dirty="0" err="1"/>
              <a:t>paragraph</a:t>
            </a:r>
            <a:endParaRPr lang="fr-CH" sz="1600" dirty="0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B418D37-2AA9-7B8E-9C73-DB56DABB4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044" y="2614865"/>
            <a:ext cx="4236156" cy="2046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1BE7F9-4E62-0B2A-5D0A-1CC7E4A42E7F}"/>
              </a:ext>
            </a:extLst>
          </p:cNvPr>
          <p:cNvSpPr txBox="1"/>
          <p:nvPr/>
        </p:nvSpPr>
        <p:spPr>
          <a:xfrm>
            <a:off x="942135" y="259926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/>
              <a:t>BIG GROUP !</a:t>
            </a:r>
            <a:br>
              <a:rPr lang="en-GB" b="1" u="sng" dirty="0"/>
            </a:br>
            <a:endParaRPr lang="en-GB" b="1" u="sng" dirty="0"/>
          </a:p>
          <a:p>
            <a:r>
              <a:rPr lang="en-GB" dirty="0"/>
              <a:t>IPCC AR6 WG3 (SPM):</a:t>
            </a:r>
            <a:br>
              <a:rPr lang="en-GB" b="1" u="sng" dirty="0"/>
            </a:br>
            <a:r>
              <a:rPr lang="en-GB" u="sng" dirty="0"/>
              <a:t>Context :</a:t>
            </a:r>
            <a:r>
              <a:rPr lang="en-GB" dirty="0"/>
              <a:t> B.1-B.2-B.3 + Fig. SPM.1 / Fig. SPM.2</a:t>
            </a:r>
            <a:r>
              <a:rPr lang="en-GB" b="1" u="sng" dirty="0"/>
              <a:t> </a:t>
            </a:r>
            <a:br>
              <a:rPr lang="en-GB" b="1" u="sng" dirty="0"/>
            </a:br>
            <a:r>
              <a:rPr lang="en-GB" u="sng" dirty="0" err="1"/>
              <a:t>Scenarii</a:t>
            </a:r>
            <a:r>
              <a:rPr lang="en-GB" u="sng" dirty="0"/>
              <a:t> : </a:t>
            </a:r>
            <a:r>
              <a:rPr lang="en-GB" dirty="0"/>
              <a:t>C.1-C.2-C.3 + Box SPM.1 + Fig SPM.5.a </a:t>
            </a:r>
            <a:br>
              <a:rPr lang="en-GB" dirty="0"/>
            </a:br>
            <a:r>
              <a:rPr lang="en-GB" u="sng" dirty="0"/>
              <a:t>Mitigation:</a:t>
            </a:r>
            <a:r>
              <a:rPr lang="en-GB" dirty="0"/>
              <a:t> C.8-C.9-C.10 + SPM6, SPM.7</a:t>
            </a:r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1D811B1E-74A5-508E-7882-F7080B052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228" y="4968702"/>
            <a:ext cx="6048341" cy="15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31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357B-0495-25B3-2963-8D34878B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636"/>
            <a:ext cx="10515600" cy="1325563"/>
          </a:xfrm>
        </p:spPr>
        <p:txBody>
          <a:bodyPr/>
          <a:lstStyle/>
          <a:p>
            <a:r>
              <a:rPr lang="en-GB" dirty="0"/>
              <a:t>This paper is not covered in this year’s course, but FYI ;)</a:t>
            </a:r>
          </a:p>
        </p:txBody>
      </p:sp>
    </p:spTree>
    <p:extLst>
      <p:ext uri="{BB962C8B-B14F-4D97-AF65-F5344CB8AC3E}">
        <p14:creationId xmlns:p14="http://schemas.microsoft.com/office/powerpoint/2010/main" val="3507474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>
            <a:extLst>
              <a:ext uri="{FF2B5EF4-FFF2-40B4-BE49-F238E27FC236}">
                <a16:creationId xmlns:a16="http://schemas.microsoft.com/office/drawing/2014/main" id="{F18033CC-E36B-0664-ED41-220F59DE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28" y="1920240"/>
            <a:ext cx="10056760" cy="17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5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2959-4D3A-656F-DE15-3AFD4661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graph of a chart&#10;&#10;Description automatically generated with medium confidence">
            <a:extLst>
              <a:ext uri="{FF2B5EF4-FFF2-40B4-BE49-F238E27FC236}">
                <a16:creationId xmlns:a16="http://schemas.microsoft.com/office/drawing/2014/main" id="{DF35DDE6-771D-B983-6FAC-CC874CECF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4372" y="774598"/>
            <a:ext cx="6851637" cy="5308804"/>
          </a:xfrm>
        </p:spPr>
      </p:pic>
    </p:spTree>
    <p:extLst>
      <p:ext uri="{BB962C8B-B14F-4D97-AF65-F5344CB8AC3E}">
        <p14:creationId xmlns:p14="http://schemas.microsoft.com/office/powerpoint/2010/main" val="900678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A8A3-58FA-D2F9-88F3-CB7D7537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graph of a diet&#10;&#10;Description automatically generated with medium confidence">
            <a:extLst>
              <a:ext uri="{FF2B5EF4-FFF2-40B4-BE49-F238E27FC236}">
                <a16:creationId xmlns:a16="http://schemas.microsoft.com/office/drawing/2014/main" id="{7F62A14C-4CF7-F3C0-5F05-1B1F8ED60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8632" y="667467"/>
            <a:ext cx="7548640" cy="5523066"/>
          </a:xfrm>
        </p:spPr>
      </p:pic>
    </p:spTree>
    <p:extLst>
      <p:ext uri="{BB962C8B-B14F-4D97-AF65-F5344CB8AC3E}">
        <p14:creationId xmlns:p14="http://schemas.microsoft.com/office/powerpoint/2010/main" val="190894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A016-BC74-3946-1CB4-7A4135A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aph of a diet&#10;&#10;Description automatically generated with medium confidence">
            <a:extLst>
              <a:ext uri="{FF2B5EF4-FFF2-40B4-BE49-F238E27FC236}">
                <a16:creationId xmlns:a16="http://schemas.microsoft.com/office/drawing/2014/main" id="{70F303AD-584F-589C-8358-B1C68D601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919" y="499816"/>
            <a:ext cx="7365177" cy="5858368"/>
          </a:xfrm>
        </p:spPr>
      </p:pic>
    </p:spTree>
    <p:extLst>
      <p:ext uri="{BB962C8B-B14F-4D97-AF65-F5344CB8AC3E}">
        <p14:creationId xmlns:p14="http://schemas.microsoft.com/office/powerpoint/2010/main" val="425587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99EE-8236-8284-42EC-19F516D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11">
            <a:extLst>
              <a:ext uri="{FF2B5EF4-FFF2-40B4-BE49-F238E27FC236}">
                <a16:creationId xmlns:a16="http://schemas.microsoft.com/office/drawing/2014/main" id="{84253702-6ED5-BCBB-BFAD-8A3AC05E8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9969"/>
            <a:ext cx="10515600" cy="38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7658-1BC9-17AA-BD0A-384EBD09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diagram of different colored bars&#10;&#10;Description automatically generated">
            <a:extLst>
              <a:ext uri="{FF2B5EF4-FFF2-40B4-BE49-F238E27FC236}">
                <a16:creationId xmlns:a16="http://schemas.microsoft.com/office/drawing/2014/main" id="{8A329A97-E60B-3EBB-190E-BFB6CA762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154" y="322505"/>
            <a:ext cx="9099137" cy="6037478"/>
          </a:xfrm>
        </p:spPr>
      </p:pic>
    </p:spTree>
    <p:extLst>
      <p:ext uri="{BB962C8B-B14F-4D97-AF65-F5344CB8AC3E}">
        <p14:creationId xmlns:p14="http://schemas.microsoft.com/office/powerpoint/2010/main" val="338491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58790-FC22-DDC1-2991-29874D6E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 shot of a chart&#10;&#10;Description automatically generated">
            <a:extLst>
              <a:ext uri="{FF2B5EF4-FFF2-40B4-BE49-F238E27FC236}">
                <a16:creationId xmlns:a16="http://schemas.microsoft.com/office/drawing/2014/main" id="{027C9DE0-C7EC-C012-1E20-F19FFD75C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044" y="122939"/>
            <a:ext cx="8545689" cy="6438410"/>
          </a:xfrm>
        </p:spPr>
      </p:pic>
    </p:spTree>
    <p:extLst>
      <p:ext uri="{BB962C8B-B14F-4D97-AF65-F5344CB8AC3E}">
        <p14:creationId xmlns:p14="http://schemas.microsoft.com/office/powerpoint/2010/main" val="183858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art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A8A6F976-AB77-1899-F3FF-BEE1AEDB5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556" y="233956"/>
            <a:ext cx="4897286" cy="5943007"/>
          </a:xfrm>
        </p:spPr>
      </p:pic>
    </p:spTree>
    <p:extLst>
      <p:ext uri="{BB962C8B-B14F-4D97-AF65-F5344CB8AC3E}">
        <p14:creationId xmlns:p14="http://schemas.microsoft.com/office/powerpoint/2010/main" val="63352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3548-5AF8-59FD-E8F2-E2C20692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ED4AB6B6-3EAC-8BC9-F71D-33891D03A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33" y="2175599"/>
            <a:ext cx="7938206" cy="1253401"/>
          </a:xfrm>
        </p:spPr>
      </p:pic>
    </p:spTree>
    <p:extLst>
      <p:ext uri="{BB962C8B-B14F-4D97-AF65-F5344CB8AC3E}">
        <p14:creationId xmlns:p14="http://schemas.microsoft.com/office/powerpoint/2010/main" val="206993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C88B0B4E-49DD-1674-6B98-4918F870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84" y="1247341"/>
            <a:ext cx="9032831" cy="43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B0FB-4B92-E61F-963E-D3858BAC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587468F-2736-C40B-69E2-896BB0A7F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4" y="1663241"/>
            <a:ext cx="7439026" cy="51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text&#10;&#10;AI-generated content may be incorrect.">
            <a:extLst>
              <a:ext uri="{FF2B5EF4-FFF2-40B4-BE49-F238E27FC236}">
                <a16:creationId xmlns:a16="http://schemas.microsoft.com/office/drawing/2014/main" id="{1C8121BC-4256-B293-E585-2EB5CF79B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1353"/>
            <a:ext cx="7772400" cy="10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922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6922</TotalTime>
  <Words>170</Words>
  <Application>Microsoft Macintosh PowerPoint</Application>
  <PresentationFormat>Widescreen</PresentationFormat>
  <Paragraphs>18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Thème Office</vt:lpstr>
      <vt:lpstr>Journal club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paper is not covered in this year’s course, but FYI ;)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Domeniconi Gary</dc:creator>
  <cp:lastModifiedBy>Gary Domeniconi</cp:lastModifiedBy>
  <cp:revision>23</cp:revision>
  <dcterms:created xsi:type="dcterms:W3CDTF">2023-12-04T01:11:04Z</dcterms:created>
  <dcterms:modified xsi:type="dcterms:W3CDTF">2025-10-06T17:28:17Z</dcterms:modified>
</cp:coreProperties>
</file>